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</p:sldIdLst>
  <p:sldSz cx="9144000" cy="5143500" type="screen16x9"/>
  <p:notesSz cx="5143500" cy="9144000"/>
  <p:embeddedFontLst>
    <p:embeddedFont>
      <p:font typeface="Manrope Bold" panose="020B0604020202020204" charset="0"/>
      <p:regular r:id="rId12"/>
    </p:embeddedFont>
    <p:embeddedFont>
      <p:font typeface="Alexandria Medium" panose="020B0604020202020204" charset="-78"/>
      <p:regular r:id="rId13"/>
    </p:embeddedFont>
    <p:embeddedFont>
      <p:font typeface="Manrope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4115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-4-5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-4-9.svg"/><Relationship Id="rId5" Type="http://schemas.openxmlformats.org/officeDocument/2006/relationships/image" Target="../media/image-4-3.sv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-4-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-8-5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-8-9.svg"/><Relationship Id="rId5" Type="http://schemas.openxmlformats.org/officeDocument/2006/relationships/image" Target="../media/image-8-3.svg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openxmlformats.org/officeDocument/2006/relationships/image" Target="../media/image-8-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662674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Onam 2026 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2232943"/>
            <a:ext cx="47227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Presented here is a curated selection of Onam activation concepts, each designed as a standalone experiential property. Clients can choose individual activations or combine multiple formats to create a customized, high-impact festive campaign across Kerala.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96119" y="3299668"/>
            <a:ext cx="1375172" cy="266402"/>
          </a:xfrm>
          <a:prstGeom prst="roundRect">
            <a:avLst>
              <a:gd name="adj" fmla="val 63859"/>
            </a:avLst>
          </a:prstGeom>
          <a:solidFill>
            <a:srgbClr val="CDEFFE"/>
          </a:solidFill>
          <a:ln/>
        </p:spPr>
      </p:sp>
      <p:sp>
        <p:nvSpPr>
          <p:cNvPr id="6" name="Text 3"/>
          <p:cNvSpPr/>
          <p:nvPr/>
        </p:nvSpPr>
        <p:spPr>
          <a:xfrm>
            <a:off x="581174" y="3342159"/>
            <a:ext cx="1662261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ONAM 2026 CAMPAIGN</a:t>
            </a:r>
            <a:endParaRPr lang="en-US" sz="85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69" y="85319"/>
            <a:ext cx="1577355" cy="1577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88454"/>
            <a:ext cx="5179963" cy="144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Plan 1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496119" y="718840"/>
            <a:ext cx="682675" cy="177850"/>
          </a:xfrm>
          <a:prstGeom prst="roundRect">
            <a:avLst>
              <a:gd name="adj" fmla="val 70246"/>
            </a:avLst>
          </a:prstGeom>
          <a:noFill/>
          <a:ln/>
          <a:effectLst>
            <a:outerShdw blurRad="101600" dist="50800" dir="16200000" algn="bl" rotWithShape="0">
              <a:srgbClr val="AAE4FE">
                <a:alpha val="10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558552" y="750019"/>
            <a:ext cx="1015008" cy="115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650" dirty="0">
                <a:solidFill>
                  <a:srgbClr val="AAE4F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ACTIVATION 01</a:t>
            </a:r>
            <a:endParaRPr lang="en-US" sz="650" dirty="0"/>
          </a:p>
        </p:txBody>
      </p:sp>
      <p:sp>
        <p:nvSpPr>
          <p:cNvPr id="6" name="Text 3"/>
          <p:cNvSpPr/>
          <p:nvPr/>
        </p:nvSpPr>
        <p:spPr>
          <a:xfrm>
            <a:off x="496119" y="927199"/>
            <a:ext cx="4722763" cy="650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Vibe Onam — Corporate Pookkalam Championship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496119" y="1692548"/>
            <a:ext cx="4722763" cy="433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Transforming Kerala's leading workplaces into vibrant festive destinations. Corporate teams compete in an Office Pookkalam Championship, with the best advancing to a spectacular Grand Finale at a premium mall atrium.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96119" y="2211809"/>
            <a:ext cx="4722763" cy="570681"/>
          </a:xfrm>
          <a:prstGeom prst="roundRect">
            <a:avLst>
              <a:gd name="adj" fmla="val 27365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04986" y="2320677"/>
            <a:ext cx="1301353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7-Day Registration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604986" y="2529185"/>
            <a:ext cx="4505027" cy="144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WhatsApp-led sign-up across corporate parks in Kerala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496119" y="2858914"/>
            <a:ext cx="4722763" cy="570681"/>
          </a:xfrm>
          <a:prstGeom prst="roundRect">
            <a:avLst>
              <a:gd name="adj" fmla="val 27365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04986" y="2967782"/>
            <a:ext cx="1301353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Top 10 Shortlisted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604986" y="3176290"/>
            <a:ext cx="4505027" cy="144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Best offices advance to the Grand Finale stage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496119" y="3506019"/>
            <a:ext cx="4722763" cy="570681"/>
          </a:xfrm>
          <a:prstGeom prst="roundRect">
            <a:avLst>
              <a:gd name="adj" fmla="val 27365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04986" y="3614886"/>
            <a:ext cx="1301353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Experience Pavilion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604986" y="3823395"/>
            <a:ext cx="4505027" cy="144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LED wall, live judging, drone coverage &amp; RJ interactions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496119" y="4153123"/>
            <a:ext cx="4722763" cy="570681"/>
          </a:xfrm>
          <a:prstGeom prst="roundRect">
            <a:avLst>
              <a:gd name="adj" fmla="val 27365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04986" y="4261991"/>
            <a:ext cx="1315492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Live Prize Ceremony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604986" y="4470499"/>
            <a:ext cx="4505027" cy="144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Digital photo booth, floral installations &amp; employee games</a:t>
            </a:r>
            <a:endParaRPr lang="en-US" sz="8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389" y="0"/>
            <a:ext cx="1333611" cy="1333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34578"/>
            <a:ext cx="833810" cy="154409"/>
          </a:xfrm>
          <a:prstGeom prst="roundRect">
            <a:avLst>
              <a:gd name="adj" fmla="val 72303"/>
            </a:avLst>
          </a:prstGeom>
          <a:noFill/>
          <a:ln/>
          <a:effectLst>
            <a:outerShdw blurRad="101600" dist="50800" dir="16200000" algn="bl" rotWithShape="0">
              <a:srgbClr val="AAE4FE">
                <a:alpha val="100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551929" y="462483"/>
            <a:ext cx="1179388" cy="9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550" dirty="0">
                <a:solidFill>
                  <a:srgbClr val="AAE4F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ACTIVATIONS 06 &amp; 07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2248641" y="1188175"/>
            <a:ext cx="377601" cy="3013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Plan </a:t>
            </a:r>
            <a:r>
              <a:rPr lang="en-US" sz="1000" dirty="0" smtClean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1000" dirty="0"/>
          </a:p>
          <a:p>
            <a:pPr marL="0" indent="0" algn="l">
              <a:lnSpc>
                <a:spcPct val="110000"/>
              </a:lnSpc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98066" y="3578846"/>
            <a:ext cx="2503289" cy="145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Kerala Shreeman &amp; Malayali Manka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08770" y="3780940"/>
            <a:ext cx="3555668" cy="4929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5-day competition celebrating Kerala's most charismatic corporate couples across corporate parks and malls. Rounds include traditional attire, speaking challenges, talent performances and a compatibility round — culminating in a celebrity jury-judged ramp walk and the crowning of </a:t>
            </a:r>
            <a:r>
              <a:rPr lang="en-US" sz="100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Kerala's Festive Couple</a:t>
            </a: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214178" y="439623"/>
            <a:ext cx="680352" cy="222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Plan </a:t>
            </a:r>
            <a:r>
              <a:rPr lang="en-US" sz="1000" dirty="0" smtClean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10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595" y="661653"/>
            <a:ext cx="2451419" cy="298154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9" name="Text 6"/>
          <p:cNvSpPr/>
          <p:nvPr/>
        </p:nvSpPr>
        <p:spPr>
          <a:xfrm>
            <a:off x="4870997" y="3706248"/>
            <a:ext cx="3366715" cy="145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Chinganilavu — RED FM's </a:t>
            </a:r>
            <a:r>
              <a:rPr lang="en-US" sz="10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Signature</a:t>
            </a: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 Onam Festival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573154" y="3914626"/>
            <a:ext cx="3962400" cy="8806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large-scale public celebration uniting Kerala's finest tradition in one destination — Pookkalam Championship, Thiruvathira, Mahabali Parade, Chenda Melam, Kids Art Zone and a Live Onam Food Street. The activation powers the main stage, experience lounges, digital screens and product demonstration areas.</a:t>
            </a:r>
            <a:endParaRPr lang="en-US" sz="1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75" y="1399110"/>
            <a:ext cx="3630163" cy="2059242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135" y="29454"/>
            <a:ext cx="1188175" cy="1188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00794"/>
            <a:ext cx="579016" cy="140791"/>
          </a:xfrm>
          <a:prstGeom prst="roundRect">
            <a:avLst>
              <a:gd name="adj" fmla="val 73632"/>
            </a:avLst>
          </a:prstGeom>
          <a:noFill/>
          <a:ln/>
          <a:effectLst>
            <a:outerShdw blurRad="101600" dist="50800" dir="16200000" algn="bl" rotWithShape="0">
              <a:srgbClr val="AAE4FE">
                <a:alpha val="100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547911" y="426690"/>
            <a:ext cx="932631" cy="88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500" dirty="0">
                <a:solidFill>
                  <a:srgbClr val="AAE4F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ACTIVATION 02</a:t>
            </a:r>
            <a:endParaRPr lang="en-US" sz="500" dirty="0"/>
          </a:p>
        </p:txBody>
      </p:sp>
      <p:sp>
        <p:nvSpPr>
          <p:cNvPr id="4" name="Text 2"/>
          <p:cNvSpPr/>
          <p:nvPr/>
        </p:nvSpPr>
        <p:spPr>
          <a:xfrm>
            <a:off x="496119" y="600745"/>
            <a:ext cx="860896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6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Plan </a:t>
            </a:r>
            <a:r>
              <a:rPr lang="en-US" sz="650" dirty="0" smtClean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650" dirty="0"/>
          </a:p>
        </p:txBody>
      </p:sp>
      <p:sp>
        <p:nvSpPr>
          <p:cNvPr id="5" name="Text 3"/>
          <p:cNvSpPr/>
          <p:nvPr/>
        </p:nvSpPr>
        <p:spPr>
          <a:xfrm>
            <a:off x="496119" y="790873"/>
            <a:ext cx="4777085" cy="269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Onakudumbam — Family Onam Festival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198885"/>
            <a:ext cx="5224835" cy="29591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987913" y="1326953"/>
            <a:ext cx="2716113" cy="444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 exclusive family festival in partnership with </a:t>
            </a:r>
            <a:r>
              <a:rPr lang="en-US" sz="110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BNI</a:t>
            </a: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, held at mall atriums, residents' associations and community halls — where families compete to create Kerala's most beautiful Pookkalam while celebrating together.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880311" y="2512088"/>
            <a:ext cx="2767570" cy="1215850"/>
          </a:xfrm>
          <a:prstGeom prst="roundRect">
            <a:avLst>
              <a:gd name="adj" fmla="val 22246"/>
            </a:avLst>
          </a:prstGeom>
          <a:solidFill>
            <a:srgbClr val="CDEFFE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777" y="2751311"/>
            <a:ext cx="107975" cy="86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217072" y="2702123"/>
            <a:ext cx="2349178" cy="444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Grand Moment: A drone captures a breathtaking aerial mosaic of every completed Pookkalam. Top 3 families win movie experiences, family dinner vouchers and winner trophies.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496119" y="4276353"/>
            <a:ext cx="1998464" cy="466279"/>
          </a:xfrm>
          <a:prstGeom prst="roundRect">
            <a:avLst>
              <a:gd name="adj" fmla="val 27791"/>
            </a:avLst>
          </a:prstGeom>
          <a:solidFill>
            <a:srgbClr val="FFFFFF"/>
          </a:solidFill>
          <a:ln w="9525">
            <a:solidFill>
              <a:srgbClr val="B3D5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91964" y="4372198"/>
            <a:ext cx="1806773" cy="274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🏆</a:t>
            </a:r>
            <a:r>
              <a:rPr lang="en-US" sz="8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 Family Pookkalam Championship</a:t>
            </a:r>
            <a:endParaRPr lang="en-US" sz="850" dirty="0"/>
          </a:p>
        </p:txBody>
      </p:sp>
      <p:sp>
        <p:nvSpPr>
          <p:cNvPr id="13" name="Shape 9"/>
          <p:cNvSpPr/>
          <p:nvPr/>
        </p:nvSpPr>
        <p:spPr>
          <a:xfrm>
            <a:off x="2547193" y="4276353"/>
            <a:ext cx="1998464" cy="466279"/>
          </a:xfrm>
          <a:prstGeom prst="roundRect">
            <a:avLst>
              <a:gd name="adj" fmla="val 27791"/>
            </a:avLst>
          </a:prstGeom>
          <a:solidFill>
            <a:srgbClr val="FFFFFF"/>
          </a:solidFill>
          <a:ln w="9525">
            <a:solidFill>
              <a:srgbClr val="B3D5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2643039" y="4372198"/>
            <a:ext cx="1234008" cy="13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🧒</a:t>
            </a:r>
            <a:r>
              <a:rPr lang="en-US" sz="8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 Kids Activity Village</a:t>
            </a:r>
            <a:endParaRPr lang="en-US" sz="850" dirty="0"/>
          </a:p>
        </p:txBody>
      </p:sp>
      <p:sp>
        <p:nvSpPr>
          <p:cNvPr id="15" name="Shape 11"/>
          <p:cNvSpPr/>
          <p:nvPr/>
        </p:nvSpPr>
        <p:spPr>
          <a:xfrm>
            <a:off x="4598268" y="4276353"/>
            <a:ext cx="1998464" cy="466279"/>
          </a:xfrm>
          <a:prstGeom prst="roundRect">
            <a:avLst>
              <a:gd name="adj" fmla="val 27791"/>
            </a:avLst>
          </a:prstGeom>
          <a:solidFill>
            <a:srgbClr val="FFFFFF"/>
          </a:solidFill>
          <a:ln w="9525">
            <a:solidFill>
              <a:srgbClr val="B3D5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4694113" y="4372198"/>
            <a:ext cx="1396082" cy="13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🎭</a:t>
            </a:r>
            <a:r>
              <a:rPr lang="en-US" sz="8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 Mahabali Meet &amp; Greet</a:t>
            </a:r>
            <a:endParaRPr lang="en-US" sz="850" dirty="0"/>
          </a:p>
        </p:txBody>
      </p:sp>
      <p:sp>
        <p:nvSpPr>
          <p:cNvPr id="17" name="Shape 13"/>
          <p:cNvSpPr/>
          <p:nvPr/>
        </p:nvSpPr>
        <p:spPr>
          <a:xfrm>
            <a:off x="6649343" y="4276353"/>
            <a:ext cx="1998538" cy="466279"/>
          </a:xfrm>
          <a:prstGeom prst="roundRect">
            <a:avLst>
              <a:gd name="adj" fmla="val 27791"/>
            </a:avLst>
          </a:prstGeom>
          <a:solidFill>
            <a:srgbClr val="FFFFFF"/>
          </a:solidFill>
          <a:ln w="9525">
            <a:solidFill>
              <a:srgbClr val="B3D5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745188" y="4372198"/>
            <a:ext cx="1201564" cy="13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🍛</a:t>
            </a:r>
            <a:r>
              <a:rPr lang="en-US" sz="8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 Kerala Food Corner</a:t>
            </a:r>
            <a:endParaRPr lang="en-US" sz="85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752" y="58020"/>
            <a:ext cx="1056991" cy="1056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Shape 0"/>
          <p:cNvSpPr/>
          <p:nvPr/>
        </p:nvSpPr>
        <p:spPr>
          <a:xfrm>
            <a:off x="496119" y="425797"/>
            <a:ext cx="755824" cy="197644"/>
          </a:xfrm>
          <a:prstGeom prst="roundRect">
            <a:avLst>
              <a:gd name="adj" fmla="val 68590"/>
            </a:avLst>
          </a:prstGeom>
          <a:noFill/>
          <a:ln/>
          <a:effectLst>
            <a:outerShdw blurRad="101600" dist="50800" dir="16200000" algn="bl" rotWithShape="0">
              <a:srgbClr val="AAE4FE">
                <a:alpha val="100000"/>
              </a:srgbClr>
            </a:outerShdw>
          </a:effectLst>
        </p:spPr>
      </p:sp>
      <p:sp>
        <p:nvSpPr>
          <p:cNvPr id="4" name="Text 1"/>
          <p:cNvSpPr/>
          <p:nvPr/>
        </p:nvSpPr>
        <p:spPr>
          <a:xfrm>
            <a:off x="563835" y="459656"/>
            <a:ext cx="1077590" cy="129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700" dirty="0">
                <a:solidFill>
                  <a:srgbClr val="AAE4F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ACTIVATION 03</a:t>
            </a:r>
            <a:endParaRPr lang="en-US" sz="700" dirty="0"/>
          </a:p>
        </p:txBody>
      </p:sp>
      <p:sp>
        <p:nvSpPr>
          <p:cNvPr id="5" name="Text 2"/>
          <p:cNvSpPr/>
          <p:nvPr/>
        </p:nvSpPr>
        <p:spPr>
          <a:xfrm>
            <a:off x="505433" y="692019"/>
            <a:ext cx="5179963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Plan </a:t>
            </a:r>
            <a:r>
              <a:rPr lang="en-US" sz="850" dirty="0" smtClean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6118" y="960871"/>
            <a:ext cx="4722763" cy="7058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Tech-Panthal — Technology Meets Tradition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5433" y="1732323"/>
            <a:ext cx="4722763" cy="487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futuristic experiential dome visiting Kerala's top colleges over 7 days — one college daily — combining innovation story with Onam's creative spirit through the </a:t>
            </a:r>
            <a:r>
              <a:rPr lang="en-US" sz="100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Pixel Pookkalam Championship</a:t>
            </a: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10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2451199"/>
            <a:ext cx="225921" cy="22592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34554" y="2489969"/>
            <a:ext cx="1412081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Pixel Pookkalam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834554" y="2720429"/>
            <a:ext cx="4384328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Traditional flowers + smart LEDs + projection mapping + interactive motion sensors</a:t>
            </a:r>
            <a:endParaRPr lang="en-US" sz="8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6119" y="3062808"/>
            <a:ext cx="225921" cy="22592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34554" y="3101578"/>
            <a:ext cx="1412081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Innovation Zone</a:t>
            </a:r>
            <a:endParaRPr lang="en-US" sz="1100" dirty="0"/>
          </a:p>
        </p:txBody>
      </p:sp>
      <p:sp>
        <p:nvSpPr>
          <p:cNvPr id="13" name="Text 8"/>
          <p:cNvSpPr/>
          <p:nvPr/>
        </p:nvSpPr>
        <p:spPr>
          <a:xfrm>
            <a:off x="834554" y="3332038"/>
            <a:ext cx="4384328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AI demonstration booth and AR Pookkalam experience</a:t>
            </a:r>
            <a:endParaRPr lang="en-US" sz="8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119" y="3674418"/>
            <a:ext cx="225921" cy="225921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34554" y="3713187"/>
            <a:ext cx="1579513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Interactive Experience</a:t>
            </a:r>
            <a:endParaRPr lang="en-US" sz="1100" dirty="0"/>
          </a:p>
        </p:txBody>
      </p:sp>
      <p:sp>
        <p:nvSpPr>
          <p:cNvPr id="16" name="Text 10"/>
          <p:cNvSpPr/>
          <p:nvPr/>
        </p:nvSpPr>
        <p:spPr>
          <a:xfrm>
            <a:off x="834554" y="3943648"/>
            <a:ext cx="4384328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LED floor, coding corner, tech quiz arena and live RJ sessions</a:t>
            </a:r>
            <a:endParaRPr lang="en-US" sz="8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6119" y="4286027"/>
            <a:ext cx="225921" cy="22592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34554" y="4324796"/>
            <a:ext cx="1412081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Online Finale</a:t>
            </a:r>
            <a:endParaRPr lang="en-US" sz="1100" dirty="0"/>
          </a:p>
        </p:txBody>
      </p:sp>
      <p:sp>
        <p:nvSpPr>
          <p:cNvPr id="19" name="Text 12"/>
          <p:cNvSpPr/>
          <p:nvPr/>
        </p:nvSpPr>
        <p:spPr>
          <a:xfrm>
            <a:off x="834554" y="4555257"/>
            <a:ext cx="4384328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Winning colleges advance to a public online voting stage</a:t>
            </a:r>
            <a:endParaRPr lang="en-US" sz="85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148" y="78154"/>
            <a:ext cx="963332" cy="963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394767"/>
            <a:ext cx="640407" cy="159023"/>
          </a:xfrm>
          <a:prstGeom prst="roundRect">
            <a:avLst>
              <a:gd name="adj" fmla="val 71876"/>
            </a:avLst>
          </a:prstGeom>
          <a:noFill/>
          <a:ln/>
          <a:effectLst>
            <a:outerShdw blurRad="101600" dist="50800" dir="16200000" algn="bl" rotWithShape="0">
              <a:srgbClr val="AAE4FE">
                <a:alpha val="100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553269" y="423342"/>
            <a:ext cx="983307" cy="101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600" dirty="0">
                <a:solidFill>
                  <a:srgbClr val="AAE4F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ACTIVATION 04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496119" y="625748"/>
            <a:ext cx="8608963" cy="127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Plan </a:t>
            </a:r>
            <a:r>
              <a:rPr lang="en-US" sz="750" dirty="0" smtClean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496119" y="849139"/>
            <a:ext cx="4446761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Neo Pulikali — Tradition in Motion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496119" y="1306785"/>
            <a:ext cx="1789807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6-Day Festival Journey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217241" y="1527572"/>
            <a:ext cx="14288" cy="3149203"/>
          </a:xfrm>
          <a:prstGeom prst="roundRect">
            <a:avLst>
              <a:gd name="adj" fmla="val 999965"/>
            </a:avLst>
          </a:prstGeom>
          <a:solidFill>
            <a:srgbClr val="B3D5E4"/>
          </a:solidFill>
          <a:ln/>
        </p:spPr>
      </p:sp>
      <p:sp>
        <p:nvSpPr>
          <p:cNvPr id="8" name="Shape 6"/>
          <p:cNvSpPr/>
          <p:nvPr/>
        </p:nvSpPr>
        <p:spPr>
          <a:xfrm>
            <a:off x="1845766" y="1627584"/>
            <a:ext cx="285750" cy="14288"/>
          </a:xfrm>
          <a:prstGeom prst="roundRect">
            <a:avLst>
              <a:gd name="adj" fmla="val 999965"/>
            </a:avLst>
          </a:prstGeom>
          <a:solidFill>
            <a:srgbClr val="B3D5E4"/>
          </a:solidFill>
          <a:ln/>
        </p:spPr>
      </p:sp>
      <p:sp>
        <p:nvSpPr>
          <p:cNvPr id="9" name="Shape 7"/>
          <p:cNvSpPr/>
          <p:nvPr/>
        </p:nvSpPr>
        <p:spPr>
          <a:xfrm>
            <a:off x="2117229" y="1527572"/>
            <a:ext cx="214313" cy="214313"/>
          </a:xfrm>
          <a:prstGeom prst="roundRect">
            <a:avLst>
              <a:gd name="adj" fmla="val 6666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2948" y="1545431"/>
            <a:ext cx="142875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57510" y="1560314"/>
            <a:ext cx="1190625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Day 1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96119" y="1773138"/>
            <a:ext cx="1252017" cy="127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11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Traditional Pulikali Parade</a:t>
            </a:r>
            <a:endParaRPr lang="en-US" sz="750" dirty="0"/>
          </a:p>
        </p:txBody>
      </p:sp>
      <p:sp>
        <p:nvSpPr>
          <p:cNvPr id="13" name="Shape 11"/>
          <p:cNvSpPr/>
          <p:nvPr/>
        </p:nvSpPr>
        <p:spPr>
          <a:xfrm>
            <a:off x="2317254" y="2136577"/>
            <a:ext cx="285750" cy="14288"/>
          </a:xfrm>
          <a:prstGeom prst="roundRect">
            <a:avLst>
              <a:gd name="adj" fmla="val 999965"/>
            </a:avLst>
          </a:prstGeom>
          <a:solidFill>
            <a:srgbClr val="B3D5E4"/>
          </a:solidFill>
          <a:ln/>
        </p:spPr>
      </p:sp>
      <p:sp>
        <p:nvSpPr>
          <p:cNvPr id="14" name="Shape 12"/>
          <p:cNvSpPr/>
          <p:nvPr/>
        </p:nvSpPr>
        <p:spPr>
          <a:xfrm>
            <a:off x="2117229" y="2036564"/>
            <a:ext cx="214313" cy="214313"/>
          </a:xfrm>
          <a:prstGeom prst="roundRect">
            <a:avLst>
              <a:gd name="adj" fmla="val 6666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152948" y="2054423"/>
            <a:ext cx="142875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2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700635" y="2069306"/>
            <a:ext cx="1190625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Day 2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2700635" y="2282130"/>
            <a:ext cx="1252091" cy="127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Hip-Hop Fusion</a:t>
            </a:r>
            <a:endParaRPr lang="en-US" sz="750" dirty="0"/>
          </a:p>
        </p:txBody>
      </p:sp>
      <p:sp>
        <p:nvSpPr>
          <p:cNvPr id="18" name="Shape 16"/>
          <p:cNvSpPr/>
          <p:nvPr/>
        </p:nvSpPr>
        <p:spPr>
          <a:xfrm>
            <a:off x="1845766" y="2597944"/>
            <a:ext cx="285750" cy="14288"/>
          </a:xfrm>
          <a:prstGeom prst="roundRect">
            <a:avLst>
              <a:gd name="adj" fmla="val 999965"/>
            </a:avLst>
          </a:prstGeom>
          <a:solidFill>
            <a:srgbClr val="B3D5E4"/>
          </a:solidFill>
          <a:ln/>
        </p:spPr>
      </p:sp>
      <p:sp>
        <p:nvSpPr>
          <p:cNvPr id="19" name="Shape 17"/>
          <p:cNvSpPr/>
          <p:nvPr/>
        </p:nvSpPr>
        <p:spPr>
          <a:xfrm>
            <a:off x="2117229" y="2497931"/>
            <a:ext cx="214313" cy="214313"/>
          </a:xfrm>
          <a:prstGeom prst="roundRect">
            <a:avLst>
              <a:gd name="adj" fmla="val 6666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152948" y="2515791"/>
            <a:ext cx="142875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57510" y="2530673"/>
            <a:ext cx="1190625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Day 3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96119" y="2743498"/>
            <a:ext cx="1252017" cy="127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11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Neon Pulikali Night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2317254" y="3059311"/>
            <a:ext cx="285750" cy="14288"/>
          </a:xfrm>
          <a:prstGeom prst="roundRect">
            <a:avLst>
              <a:gd name="adj" fmla="val 999965"/>
            </a:avLst>
          </a:prstGeom>
          <a:solidFill>
            <a:srgbClr val="B3D5E4"/>
          </a:solidFill>
          <a:ln/>
        </p:spPr>
      </p:sp>
      <p:sp>
        <p:nvSpPr>
          <p:cNvPr id="24" name="Shape 22"/>
          <p:cNvSpPr/>
          <p:nvPr/>
        </p:nvSpPr>
        <p:spPr>
          <a:xfrm>
            <a:off x="2117229" y="2959298"/>
            <a:ext cx="214313" cy="214313"/>
          </a:xfrm>
          <a:prstGeom prst="roundRect">
            <a:avLst>
              <a:gd name="adj" fmla="val 6666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52948" y="2977158"/>
            <a:ext cx="142875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4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2700635" y="2992041"/>
            <a:ext cx="1190625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Day 4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2700635" y="3204865"/>
            <a:ext cx="1252091" cy="127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College Dance Battle</a:t>
            </a:r>
            <a:endParaRPr lang="en-US" sz="750" dirty="0"/>
          </a:p>
        </p:txBody>
      </p:sp>
      <p:sp>
        <p:nvSpPr>
          <p:cNvPr id="28" name="Shape 26"/>
          <p:cNvSpPr/>
          <p:nvPr/>
        </p:nvSpPr>
        <p:spPr>
          <a:xfrm>
            <a:off x="1845766" y="3520678"/>
            <a:ext cx="285750" cy="14288"/>
          </a:xfrm>
          <a:prstGeom prst="roundRect">
            <a:avLst>
              <a:gd name="adj" fmla="val 999965"/>
            </a:avLst>
          </a:prstGeom>
          <a:solidFill>
            <a:srgbClr val="B3D5E4"/>
          </a:solidFill>
          <a:ln/>
        </p:spPr>
      </p:sp>
      <p:sp>
        <p:nvSpPr>
          <p:cNvPr id="29" name="Shape 27"/>
          <p:cNvSpPr/>
          <p:nvPr/>
        </p:nvSpPr>
        <p:spPr>
          <a:xfrm>
            <a:off x="2117229" y="3420666"/>
            <a:ext cx="214313" cy="214313"/>
          </a:xfrm>
          <a:prstGeom prst="roundRect">
            <a:avLst>
              <a:gd name="adj" fmla="val 6666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152948" y="3438525"/>
            <a:ext cx="142875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5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57510" y="3453408"/>
            <a:ext cx="1190625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Day 5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496119" y="3666232"/>
            <a:ext cx="1252017" cy="127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11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Audience Flash Mob</a:t>
            </a:r>
            <a:endParaRPr lang="en-US" sz="750" dirty="0"/>
          </a:p>
        </p:txBody>
      </p:sp>
      <p:sp>
        <p:nvSpPr>
          <p:cNvPr id="33" name="Shape 31"/>
          <p:cNvSpPr/>
          <p:nvPr/>
        </p:nvSpPr>
        <p:spPr>
          <a:xfrm>
            <a:off x="2317254" y="3982045"/>
            <a:ext cx="285750" cy="14288"/>
          </a:xfrm>
          <a:prstGeom prst="roundRect">
            <a:avLst>
              <a:gd name="adj" fmla="val 999965"/>
            </a:avLst>
          </a:prstGeom>
          <a:solidFill>
            <a:srgbClr val="B3D5E4"/>
          </a:solidFill>
          <a:ln/>
        </p:spPr>
      </p:sp>
      <p:sp>
        <p:nvSpPr>
          <p:cNvPr id="34" name="Shape 32"/>
          <p:cNvSpPr/>
          <p:nvPr/>
        </p:nvSpPr>
        <p:spPr>
          <a:xfrm>
            <a:off x="2117229" y="3882033"/>
            <a:ext cx="214313" cy="214313"/>
          </a:xfrm>
          <a:prstGeom prst="roundRect">
            <a:avLst>
              <a:gd name="adj" fmla="val 6666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152948" y="3899892"/>
            <a:ext cx="142875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6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2700635" y="3914775"/>
            <a:ext cx="1190625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Day 6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2700635" y="4127599"/>
            <a:ext cx="1252091" cy="127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Grand Finale Performance</a:t>
            </a:r>
            <a:endParaRPr lang="en-US" sz="750" dirty="0"/>
          </a:p>
        </p:txBody>
      </p:sp>
      <p:pic>
        <p:nvPicPr>
          <p:cNvPr id="3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267" y="1040348"/>
            <a:ext cx="4130227" cy="2884959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39" name="Text 36"/>
          <p:cNvSpPr/>
          <p:nvPr/>
        </p:nvSpPr>
        <p:spPr>
          <a:xfrm>
            <a:off x="4520000" y="3968876"/>
            <a:ext cx="4462760" cy="8164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New Face of Kerala's iconic Pulikali tiger dance by blending tradition with contemporary street culture. UV Paint Arena, Blacklight Stage, Interactive Dance Floor and the </a:t>
            </a:r>
            <a:r>
              <a:rPr lang="en-US" sz="110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Glow Lounge</a:t>
            </a:r>
            <a:r>
              <a:rPr lang="en-US" sz="11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across colleges and mall atriums.</a:t>
            </a:r>
            <a:endParaRPr lang="en-US" sz="1100" dirty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405" y="0"/>
            <a:ext cx="947355" cy="947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6119" y="401762"/>
            <a:ext cx="683791" cy="173013"/>
          </a:xfrm>
          <a:prstGeom prst="roundRect">
            <a:avLst>
              <a:gd name="adj" fmla="val 70673"/>
            </a:avLst>
          </a:prstGeom>
          <a:noFill/>
          <a:ln/>
          <a:effectLst>
            <a:outerShdw blurRad="101600" dist="50800" dir="16200000" algn="bl" rotWithShape="0">
              <a:srgbClr val="AAE4FE">
                <a:alpha val="100000"/>
              </a:srgbClr>
            </a:outerShdw>
          </a:effectLst>
        </p:spPr>
      </p:sp>
      <p:sp>
        <p:nvSpPr>
          <p:cNvPr id="4" name="Text 1"/>
          <p:cNvSpPr/>
          <p:nvPr/>
        </p:nvSpPr>
        <p:spPr>
          <a:xfrm>
            <a:off x="557213" y="432271"/>
            <a:ext cx="1018803" cy="111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600" dirty="0">
                <a:solidFill>
                  <a:srgbClr val="AAE4F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ACTIVATION 05</a:t>
            </a:r>
            <a:endParaRPr lang="en-US" sz="600" dirty="0"/>
          </a:p>
        </p:txBody>
      </p:sp>
      <p:sp>
        <p:nvSpPr>
          <p:cNvPr id="5" name="Text 2"/>
          <p:cNvSpPr/>
          <p:nvPr/>
        </p:nvSpPr>
        <p:spPr>
          <a:xfrm>
            <a:off x="1239589" y="411395"/>
            <a:ext cx="4036963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Plan </a:t>
            </a:r>
            <a:r>
              <a:rPr lang="en-US" sz="800" dirty="0" smtClean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458373" y="681410"/>
            <a:ext cx="3579763" cy="636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Hi Onavandi — Colors of Kerala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458372" y="1374294"/>
            <a:ext cx="3579763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travelling art caravan celebrating Kerala's colors, creativity and stories through live art. Over </a:t>
            </a:r>
            <a:r>
              <a:rPr lang="en-US" sz="100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10 days</a:t>
            </a: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, students across Kerala submit murals, digital art, folk art and mixed media — and winning artworks travel statewide on the branded LED caravan.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96119" y="2296120"/>
            <a:ext cx="3579763" cy="556468"/>
          </a:xfrm>
          <a:prstGeom prst="roundRect">
            <a:avLst>
              <a:gd name="adj" fmla="val 2746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02754" y="2402756"/>
            <a:ext cx="1273671" cy="159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Live Painting Arena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602754" y="2605906"/>
            <a:ext cx="3366492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Watch artists create in real time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496119" y="2925812"/>
            <a:ext cx="3579763" cy="556468"/>
          </a:xfrm>
          <a:prstGeom prst="roundRect">
            <a:avLst>
              <a:gd name="adj" fmla="val 2746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02754" y="3032447"/>
            <a:ext cx="1273671" cy="159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LED Canter Gallery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602754" y="3235598"/>
            <a:ext cx="3366492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Showcasing shortlisted works on the move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496119" y="3555504"/>
            <a:ext cx="3579763" cy="556468"/>
          </a:xfrm>
          <a:prstGeom prst="roundRect">
            <a:avLst>
              <a:gd name="adj" fmla="val 2746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02754" y="3662139"/>
            <a:ext cx="1273671" cy="159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Audience Voting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602754" y="3865290"/>
            <a:ext cx="3366492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Interactive art wall and live canvas sessions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496119" y="4185196"/>
            <a:ext cx="3579763" cy="556468"/>
          </a:xfrm>
          <a:prstGeom prst="roundRect">
            <a:avLst>
              <a:gd name="adj" fmla="val 2746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02754" y="4291831"/>
            <a:ext cx="1273671" cy="159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Mini Workshops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602754" y="4494981"/>
            <a:ext cx="3366492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Artist meet &amp; greet and hands-on sessions</a:t>
            </a:r>
            <a:endParaRPr lang="en-US" sz="8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392" y="24995"/>
            <a:ext cx="926543" cy="9265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3" name="Shape 0"/>
          <p:cNvSpPr/>
          <p:nvPr/>
        </p:nvSpPr>
        <p:spPr>
          <a:xfrm>
            <a:off x="496119" y="406152"/>
            <a:ext cx="654025" cy="163562"/>
          </a:xfrm>
          <a:prstGeom prst="roundRect">
            <a:avLst>
              <a:gd name="adj" fmla="val 71507"/>
            </a:avLst>
          </a:prstGeom>
          <a:noFill/>
          <a:ln/>
          <a:effectLst>
            <a:outerShdw blurRad="101600" dist="50800" dir="16200000" algn="bl" rotWithShape="0">
              <a:srgbClr val="AAE4FE">
                <a:alpha val="100000"/>
              </a:srgbClr>
            </a:outerShdw>
          </a:effectLst>
        </p:spPr>
      </p:sp>
      <p:sp>
        <p:nvSpPr>
          <p:cNvPr id="4" name="Text 1"/>
          <p:cNvSpPr/>
          <p:nvPr/>
        </p:nvSpPr>
        <p:spPr>
          <a:xfrm>
            <a:off x="554534" y="435322"/>
            <a:ext cx="994395" cy="1052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600" dirty="0">
                <a:solidFill>
                  <a:srgbClr val="AAE4F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ACTIVATION 08</a:t>
            </a:r>
            <a:endParaRPr lang="en-US" sz="600" dirty="0"/>
          </a:p>
        </p:txBody>
      </p:sp>
      <p:sp>
        <p:nvSpPr>
          <p:cNvPr id="5" name="Text 2"/>
          <p:cNvSpPr/>
          <p:nvPr/>
        </p:nvSpPr>
        <p:spPr>
          <a:xfrm>
            <a:off x="496119" y="645096"/>
            <a:ext cx="5179963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Plan 8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496119" y="877119"/>
            <a:ext cx="4722763" cy="609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Ona Chakram — Kerala's Moving Onam Festival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487314" y="1530349"/>
            <a:ext cx="4830793" cy="263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fully branded RED FM canter van spreading the joy of Onam across </a:t>
            </a:r>
            <a:r>
              <a:rPr lang="en-US" sz="100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5 cities</a:t>
            </a: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Thiruvananthapuram, Kochi, Thrissur, Kozhikode and Kannur — over </a:t>
            </a:r>
            <a:r>
              <a:rPr lang="en-US" sz="100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15 activation days</a:t>
            </a: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(3 days per city).</a:t>
            </a:r>
            <a:endParaRPr lang="en-US" sz="10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07245" y="2161059"/>
            <a:ext cx="194890" cy="19489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96119" y="2203698"/>
            <a:ext cx="1472208" cy="152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Mini Performance Stage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496119" y="2396133"/>
            <a:ext cx="4722763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Live RJ broadcasts and evening LED shows</a:t>
            </a:r>
            <a:endParaRPr lang="en-US" sz="10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07245" y="2870966"/>
            <a:ext cx="194890" cy="19489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96119" y="2940248"/>
            <a:ext cx="1419820" cy="152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Digital Experience Wall</a:t>
            </a:r>
            <a:endParaRPr lang="en-US" sz="950" dirty="0"/>
          </a:p>
        </p:txBody>
      </p:sp>
      <p:sp>
        <p:nvSpPr>
          <p:cNvPr id="13" name="Text 8"/>
          <p:cNvSpPr/>
          <p:nvPr/>
        </p:nvSpPr>
        <p:spPr>
          <a:xfrm>
            <a:off x="496120" y="3132682"/>
            <a:ext cx="2576690" cy="131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Interactive brand touchpoints for thousands</a:t>
            </a:r>
            <a:endParaRPr lang="en-US" sz="9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119" y="3398193"/>
            <a:ext cx="194890" cy="19489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96119" y="3676799"/>
            <a:ext cx="1218307" cy="152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Pookkalam Display</a:t>
            </a:r>
            <a:endParaRPr lang="en-US" sz="950" dirty="0"/>
          </a:p>
        </p:txBody>
      </p:sp>
      <p:sp>
        <p:nvSpPr>
          <p:cNvPr id="16" name="Text 10"/>
          <p:cNvSpPr/>
          <p:nvPr/>
        </p:nvSpPr>
        <p:spPr>
          <a:xfrm>
            <a:off x="496119" y="3869234"/>
            <a:ext cx="4722763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Selfie station and traditional games on-site</a:t>
            </a:r>
            <a:endParaRPr lang="en-US" sz="9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6119" y="4134743"/>
            <a:ext cx="194890" cy="19489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496119" y="4413349"/>
            <a:ext cx="1218307" cy="152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Spin &amp; Win</a:t>
            </a:r>
            <a:endParaRPr lang="en-US" sz="950" dirty="0"/>
          </a:p>
        </p:txBody>
      </p:sp>
      <p:sp>
        <p:nvSpPr>
          <p:cNvPr id="19" name="Text 12"/>
          <p:cNvSpPr/>
          <p:nvPr/>
        </p:nvSpPr>
        <p:spPr>
          <a:xfrm>
            <a:off x="496119" y="4605784"/>
            <a:ext cx="4722763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Children's activities and audience engagement at every stop</a:t>
            </a:r>
            <a:endParaRPr lang="en-US" sz="9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241" y="116600"/>
            <a:ext cx="1056991" cy="1056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3033">
            <a:off x="2738322" y="872998"/>
            <a:ext cx="3240806" cy="324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23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691</Words>
  <Application>Microsoft Office PowerPoint</Application>
  <PresentationFormat>On-screen Show (16:9)</PresentationFormat>
  <Paragraphs>98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Manrope Bold</vt:lpstr>
      <vt:lpstr>Alexandria Medium</vt:lpstr>
      <vt:lpstr>Manrope</vt:lpstr>
      <vt:lpstr>Twemoji Mozilla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TIJAY</cp:lastModifiedBy>
  <cp:revision>26</cp:revision>
  <dcterms:created xsi:type="dcterms:W3CDTF">2026-06-30T07:55:59Z</dcterms:created>
  <dcterms:modified xsi:type="dcterms:W3CDTF">2026-06-30T08:42:16Z</dcterms:modified>
</cp:coreProperties>
</file>